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899" autoAdjust="0"/>
  </p:normalViewPr>
  <p:slideViewPr>
    <p:cSldViewPr snapToGrid="0">
      <p:cViewPr varScale="1">
        <p:scale>
          <a:sx n="58" d="100"/>
          <a:sy n="58" d="100"/>
        </p:scale>
        <p:origin x="11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25000-565E-4744-AB67-20F204DD3BB5}" type="datetimeFigureOut">
              <a:rPr lang="en-US" smtClean="0"/>
              <a:t>09-Apr-19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AD256-8F77-4A38-9768-2290C1509BB5}" type="slidenum">
              <a:rPr lang="en-US" smtClean="0"/>
              <a:t>‹#›</a:t>
            </a:fld>
            <a:endParaRPr lang="en-US"/>
          </a:p>
        </p:txBody>
      </p:sp>
    </p:spTree>
    <p:extLst>
      <p:ext uri="{BB962C8B-B14F-4D97-AF65-F5344CB8AC3E}">
        <p14:creationId xmlns:p14="http://schemas.microsoft.com/office/powerpoint/2010/main" val="3095038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structure is the framework that guideless the activities of an organization. It therefore defines how various activities are performed  to realize the goals and objectives set by the organization and by various departments within the organizations. Organizational structure, therefore, is simply how an organization operates and how various activities are done ranging from supervision and assigning job tasks to complex managerial decision making for achievement of organizational goals.</a:t>
            </a:r>
          </a:p>
        </p:txBody>
      </p:sp>
      <p:sp>
        <p:nvSpPr>
          <p:cNvPr id="4" name="Slide Number Placeholder 3"/>
          <p:cNvSpPr>
            <a:spLocks noGrp="1"/>
          </p:cNvSpPr>
          <p:nvPr>
            <p:ph type="sldNum" sz="quarter" idx="5"/>
          </p:nvPr>
        </p:nvSpPr>
        <p:spPr/>
        <p:txBody>
          <a:bodyPr/>
          <a:lstStyle/>
          <a:p>
            <a:fld id="{3DFAD256-8F77-4A38-9768-2290C1509BB5}" type="slidenum">
              <a:rPr lang="en-US" smtClean="0"/>
              <a:t>2</a:t>
            </a:fld>
            <a:endParaRPr lang="en-US"/>
          </a:p>
        </p:txBody>
      </p:sp>
    </p:spTree>
    <p:extLst>
      <p:ext uri="{BB962C8B-B14F-4D97-AF65-F5344CB8AC3E}">
        <p14:creationId xmlns:p14="http://schemas.microsoft.com/office/powerpoint/2010/main" val="256888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Varying organizational structures are brought about by variations in sizes of organizations, variations in use of technology and strategies.</a:t>
            </a:r>
          </a:p>
          <a:p>
            <a:r>
              <a:rPr lang="en-US" dirty="0"/>
              <a:t>The fact that organizations operate in different environments also necessitate different organizational structures. This is because the goals and objectives of organizations are different in different regions.</a:t>
            </a:r>
          </a:p>
        </p:txBody>
      </p:sp>
      <p:sp>
        <p:nvSpPr>
          <p:cNvPr id="4" name="Slide Number Placeholder 3"/>
          <p:cNvSpPr>
            <a:spLocks noGrp="1"/>
          </p:cNvSpPr>
          <p:nvPr>
            <p:ph type="sldNum" sz="quarter" idx="5"/>
          </p:nvPr>
        </p:nvSpPr>
        <p:spPr/>
        <p:txBody>
          <a:bodyPr/>
          <a:lstStyle/>
          <a:p>
            <a:fld id="{3DFAD256-8F77-4A38-9768-2290C1509BB5}" type="slidenum">
              <a:rPr lang="en-US" smtClean="0"/>
              <a:t>4</a:t>
            </a:fld>
            <a:endParaRPr lang="en-US"/>
          </a:p>
        </p:txBody>
      </p:sp>
    </p:spTree>
    <p:extLst>
      <p:ext uri="{BB962C8B-B14F-4D97-AF65-F5344CB8AC3E}">
        <p14:creationId xmlns:p14="http://schemas.microsoft.com/office/powerpoint/2010/main" val="3427804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dirty="0" err="1"/>
              <a:t>Feurer</a:t>
            </a:r>
            <a:r>
              <a:rPr lang="en-US" dirty="0"/>
              <a:t> &amp; </a:t>
            </a:r>
            <a:r>
              <a:rPr lang="en-US" dirty="0" err="1"/>
              <a:t>Chaharbaghi</a:t>
            </a:r>
            <a:r>
              <a:rPr lang="en-US" dirty="0"/>
              <a:t> definition of strategy, it is clear that strategy of an organization is the focus which directs the activities and operations of the organization by matching the organizational resources to the expectations of the various stakeholders of the organization and in view  of the organizational goals.</a:t>
            </a:r>
          </a:p>
          <a:p>
            <a:r>
              <a:rPr lang="en-US" dirty="0"/>
              <a:t>Strictly speaking, it is literally meaningless to talk about strategy without having an objective in mind. Viewed in this context strategy becomes an integral part of the ends-means hierarchy (</a:t>
            </a:r>
            <a:r>
              <a:rPr lang="en-US" dirty="0" err="1"/>
              <a:t>Feurer</a:t>
            </a:r>
            <a:r>
              <a:rPr lang="en-US" dirty="0"/>
              <a:t>, R., &amp; </a:t>
            </a:r>
            <a:r>
              <a:rPr lang="en-US" dirty="0" err="1"/>
              <a:t>Chaharbaghi</a:t>
            </a:r>
            <a:r>
              <a:rPr lang="en-US" dirty="0"/>
              <a:t>, 1995).</a:t>
            </a:r>
          </a:p>
        </p:txBody>
      </p:sp>
      <p:sp>
        <p:nvSpPr>
          <p:cNvPr id="4" name="Slide Number Placeholder 3"/>
          <p:cNvSpPr>
            <a:spLocks noGrp="1"/>
          </p:cNvSpPr>
          <p:nvPr>
            <p:ph type="sldNum" sz="quarter" idx="5"/>
          </p:nvPr>
        </p:nvSpPr>
        <p:spPr/>
        <p:txBody>
          <a:bodyPr/>
          <a:lstStyle/>
          <a:p>
            <a:fld id="{3DFAD256-8F77-4A38-9768-2290C1509BB5}" type="slidenum">
              <a:rPr lang="en-US" smtClean="0"/>
              <a:t>5</a:t>
            </a:fld>
            <a:endParaRPr lang="en-US"/>
          </a:p>
        </p:txBody>
      </p:sp>
    </p:spTree>
    <p:extLst>
      <p:ext uri="{BB962C8B-B14F-4D97-AF65-F5344CB8AC3E}">
        <p14:creationId xmlns:p14="http://schemas.microsoft.com/office/powerpoint/2010/main" val="4198517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those organization operating within the same environment and having the same capacity in terms of workers and technology use  can try o emulate the organizational structures of each other.</a:t>
            </a:r>
          </a:p>
        </p:txBody>
      </p:sp>
      <p:sp>
        <p:nvSpPr>
          <p:cNvPr id="4" name="Slide Number Placeholder 3"/>
          <p:cNvSpPr>
            <a:spLocks noGrp="1"/>
          </p:cNvSpPr>
          <p:nvPr>
            <p:ph type="sldNum" sz="quarter" idx="5"/>
          </p:nvPr>
        </p:nvSpPr>
        <p:spPr/>
        <p:txBody>
          <a:bodyPr/>
          <a:lstStyle/>
          <a:p>
            <a:fld id="{3DFAD256-8F77-4A38-9768-2290C1509BB5}" type="slidenum">
              <a:rPr lang="en-US" smtClean="0"/>
              <a:t>10</a:t>
            </a:fld>
            <a:endParaRPr lang="en-US"/>
          </a:p>
        </p:txBody>
      </p:sp>
    </p:spTree>
    <p:extLst>
      <p:ext uri="{BB962C8B-B14F-4D97-AF65-F5344CB8AC3E}">
        <p14:creationId xmlns:p14="http://schemas.microsoft.com/office/powerpoint/2010/main" val="427155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48A87A34-81AB-432B-8DAE-1953F412C126}" type="datetimeFigureOut">
              <a:rPr lang="en-US" smtClean="0"/>
              <a:t>09-Apr-19</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584512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6657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641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67845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47818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09-Apr-19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433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09-Apr-19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953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6630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48A87A34-81AB-432B-8DAE-1953F412C126}" type="datetimeFigureOut">
              <a:rPr lang="en-US" smtClean="0"/>
              <a:t>09-Apr-19</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3130421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2054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46862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09-Apr-19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44086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48A87A34-81AB-432B-8DAE-1953F412C126}" type="datetimeFigureOut">
              <a:rPr lang="en-US" smtClean="0"/>
              <a:pPr/>
              <a:t>09-Apr-19</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5656792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blog.hubspot.com/marketing/team-structure-diagrams" TargetMode="External"/><Relationship Id="rId2" Type="http://schemas.openxmlformats.org/officeDocument/2006/relationships/hyperlink" Target="https://search-proquest-com.libraryresources.columbiasouthern.edu/docview/212111783?accountid=33337"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48D6-FD75-46CE-A554-E699488CCD02}"/>
              </a:ext>
            </a:extLst>
          </p:cNvPr>
          <p:cNvSpPr>
            <a:spLocks noGrp="1"/>
          </p:cNvSpPr>
          <p:nvPr>
            <p:ph type="ctrTitle"/>
          </p:nvPr>
        </p:nvSpPr>
        <p:spPr>
          <a:xfrm>
            <a:off x="1751012" y="1300785"/>
            <a:ext cx="8689976" cy="1816488"/>
          </a:xfrm>
        </p:spPr>
        <p:txBody>
          <a:bodyPr>
            <a:normAutofit/>
          </a:bodyPr>
          <a:lstStyle/>
          <a:p>
            <a:pPr algn="ctr"/>
            <a:r>
              <a:rPr lang="en-US" sz="4400" dirty="0">
                <a:latin typeface="Times New Roman" panose="02020603050405020304" pitchFamily="18" charset="0"/>
                <a:cs typeface="Times New Roman" panose="02020603050405020304" pitchFamily="18" charset="0"/>
              </a:rPr>
              <a:t>REASONS WHY ORGANIZATIONAL STRUCTURES DIFFER</a:t>
            </a:r>
          </a:p>
        </p:txBody>
      </p:sp>
      <p:sp>
        <p:nvSpPr>
          <p:cNvPr id="3" name="Subtitle 2">
            <a:extLst>
              <a:ext uri="{FF2B5EF4-FFF2-40B4-BE49-F238E27FC236}">
                <a16:creationId xmlns:a16="http://schemas.microsoft.com/office/drawing/2014/main" id="{525A3E0A-A10B-45D0-9F53-E4EC53C0B7E9}"/>
              </a:ext>
            </a:extLst>
          </p:cNvPr>
          <p:cNvSpPr>
            <a:spLocks noGrp="1"/>
          </p:cNvSpPr>
          <p:nvPr>
            <p:ph type="subTitle" idx="1"/>
          </p:nvPr>
        </p:nvSpPr>
        <p:spPr>
          <a:xfrm>
            <a:off x="1751012" y="3429000"/>
            <a:ext cx="8689976" cy="1371599"/>
          </a:xfrm>
        </p:spPr>
        <p:txBody>
          <a:bodyPr>
            <a:normAutofit/>
          </a:bodyPr>
          <a:lstStyle/>
          <a:p>
            <a:pPr algn="ctr"/>
            <a:r>
              <a:rPr lang="en-US" dirty="0">
                <a:latin typeface="Times New Roman" panose="02020603050405020304" pitchFamily="18" charset="0"/>
                <a:cs typeface="Times New Roman" panose="02020603050405020304" pitchFamily="18" charset="0"/>
              </a:rPr>
              <a:t>By: (Insert your Name here)</a:t>
            </a:r>
          </a:p>
        </p:txBody>
      </p:sp>
    </p:spTree>
    <p:extLst>
      <p:ext uri="{BB962C8B-B14F-4D97-AF65-F5344CB8AC3E}">
        <p14:creationId xmlns:p14="http://schemas.microsoft.com/office/powerpoint/2010/main" val="206827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8244-5280-425A-A31C-A43BDF839172}"/>
              </a:ext>
            </a:extLst>
          </p:cNvPr>
          <p:cNvSpPr>
            <a:spLocks noGrp="1"/>
          </p:cNvSpPr>
          <p:nvPr>
            <p:ph type="title"/>
          </p:nvPr>
        </p:nvSpPr>
        <p:spPr>
          <a:xfrm>
            <a:off x="657224" y="499533"/>
            <a:ext cx="10772775" cy="858212"/>
          </a:xfrm>
        </p:spPr>
        <p:txBody>
          <a:bodyPr/>
          <a:lstStyle/>
          <a:p>
            <a:pPr algn="ctr"/>
            <a:r>
              <a:rPr lang="en-US" b="1" u="sng" dirty="0"/>
              <a:t>Definition of Organizational Structures</a:t>
            </a:r>
          </a:p>
        </p:txBody>
      </p:sp>
      <p:sp>
        <p:nvSpPr>
          <p:cNvPr id="3" name="Content Placeholder 2">
            <a:extLst>
              <a:ext uri="{FF2B5EF4-FFF2-40B4-BE49-F238E27FC236}">
                <a16:creationId xmlns:a16="http://schemas.microsoft.com/office/drawing/2014/main" id="{197225A3-781B-4667-A12D-25819BC66589}"/>
              </a:ext>
            </a:extLst>
          </p:cNvPr>
          <p:cNvSpPr>
            <a:spLocks noGrp="1"/>
          </p:cNvSpPr>
          <p:nvPr>
            <p:ph sz="quarter" idx="13"/>
          </p:nvPr>
        </p:nvSpPr>
        <p:spPr>
          <a:xfrm>
            <a:off x="913774" y="1648692"/>
            <a:ext cx="9878917" cy="4142508"/>
          </a:xfrm>
        </p:spPr>
        <p:txBody>
          <a:bodyPr/>
          <a:lstStyle/>
          <a:p>
            <a:pPr>
              <a:buFont typeface="Wingdings" panose="05000000000000000000" pitchFamily="2" charset="2"/>
              <a:buChar char="§"/>
            </a:pPr>
            <a:r>
              <a:rPr lang="en-US" dirty="0"/>
              <a:t>Organizational structure is simply how varies activities are directed and done within an organization to achieve the organizational goals.</a:t>
            </a:r>
          </a:p>
          <a:p>
            <a:pPr>
              <a:buFont typeface="Wingdings" panose="05000000000000000000" pitchFamily="2" charset="2"/>
              <a:buChar char="§"/>
            </a:pPr>
            <a:r>
              <a:rPr lang="en-US" dirty="0"/>
              <a:t>It is a system of how things are done within and organization.</a:t>
            </a:r>
          </a:p>
          <a:p>
            <a:pPr>
              <a:buFont typeface="Wingdings" panose="05000000000000000000" pitchFamily="2" charset="2"/>
              <a:buChar char="§"/>
            </a:pPr>
            <a:r>
              <a:rPr lang="en-US" dirty="0"/>
              <a:t>Organizational structure defines how all activities within an organizations are coordinated and synchronized for achievement of set goals and objectives.</a:t>
            </a:r>
          </a:p>
          <a:p>
            <a:pPr>
              <a:buFont typeface="Wingdings" panose="05000000000000000000" pitchFamily="2" charset="2"/>
              <a:buChar char="§"/>
            </a:pPr>
            <a:r>
              <a:rPr lang="en-US" dirty="0"/>
              <a:t>The activities that define an organization structure include things such as roles, responsibilities, supervision, coordination of employees, allocating tasks, recruitment and placement of new employees among other activities.</a:t>
            </a:r>
          </a:p>
        </p:txBody>
      </p:sp>
    </p:spTree>
    <p:extLst>
      <p:ext uri="{BB962C8B-B14F-4D97-AF65-F5344CB8AC3E}">
        <p14:creationId xmlns:p14="http://schemas.microsoft.com/office/powerpoint/2010/main" val="182761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FF6CF-1C53-41C8-B0A8-02D421496DFB}"/>
              </a:ext>
            </a:extLst>
          </p:cNvPr>
          <p:cNvSpPr>
            <a:spLocks noGrp="1"/>
          </p:cNvSpPr>
          <p:nvPr>
            <p:ph type="title"/>
          </p:nvPr>
        </p:nvSpPr>
        <p:spPr/>
        <p:txBody>
          <a:bodyPr/>
          <a:lstStyle/>
          <a:p>
            <a:pPr algn="ctr"/>
            <a:r>
              <a:rPr lang="en-US" b="1" u="sng" dirty="0"/>
              <a:t>Diagrammatical presentation of Organizational Structure</a:t>
            </a:r>
          </a:p>
        </p:txBody>
      </p:sp>
      <p:sp>
        <p:nvSpPr>
          <p:cNvPr id="3" name="Content Placeholder 2">
            <a:extLst>
              <a:ext uri="{FF2B5EF4-FFF2-40B4-BE49-F238E27FC236}">
                <a16:creationId xmlns:a16="http://schemas.microsoft.com/office/drawing/2014/main" id="{63EE9B9B-6DBF-42B5-8EBF-2187E6F57DDB}"/>
              </a:ext>
            </a:extLst>
          </p:cNvPr>
          <p:cNvSpPr>
            <a:spLocks noGrp="1"/>
          </p:cNvSpPr>
          <p:nvPr>
            <p:ph sz="quarter" idx="13"/>
          </p:nvPr>
        </p:nvSpPr>
        <p:spPr>
          <a:xfrm>
            <a:off x="913774" y="2367092"/>
            <a:ext cx="10363826" cy="3991375"/>
          </a:xfrm>
        </p:spPr>
        <p:txBody>
          <a:bodyPr numCol="2"/>
          <a:lstStyle/>
          <a:p>
            <a:pPr>
              <a:buFont typeface="Wingdings" panose="05000000000000000000" pitchFamily="2" charset="2"/>
              <a:buChar char="§"/>
            </a:pPr>
            <a:r>
              <a:rPr lang="en-US" dirty="0" err="1"/>
              <a:t>Devany</a:t>
            </a:r>
            <a:r>
              <a:rPr lang="en-US" dirty="0"/>
              <a:t> (2018) defines organizational structure as a visual diagram of a company that describes what employees do, whom they report to, and how decisions are made across the business. Organizational structures can use functions, markets, products, geographies, or processes as their guide, and cater to businesses of specific sizes and industries.</a:t>
            </a:r>
          </a:p>
          <a:p>
            <a:pPr>
              <a:buFont typeface="Wingdings" panose="05000000000000000000" pitchFamily="2" charset="2"/>
              <a:buChar char="§"/>
            </a:pPr>
            <a:r>
              <a:rPr lang="en-US" dirty="0"/>
              <a:t>The image on the right is an example of a functional organizational structure.</a:t>
            </a:r>
          </a:p>
        </p:txBody>
      </p:sp>
      <p:pic>
        <p:nvPicPr>
          <p:cNvPr id="5" name="Picture 4">
            <a:extLst>
              <a:ext uri="{FF2B5EF4-FFF2-40B4-BE49-F238E27FC236}">
                <a16:creationId xmlns:a16="http://schemas.microsoft.com/office/drawing/2014/main" id="{DC246B4A-0AFE-4240-B516-083136B184B9}"/>
              </a:ext>
            </a:extLst>
          </p:cNvPr>
          <p:cNvPicPr>
            <a:picLocks noChangeAspect="1"/>
          </p:cNvPicPr>
          <p:nvPr/>
        </p:nvPicPr>
        <p:blipFill>
          <a:blip r:embed="rId2"/>
          <a:stretch>
            <a:fillRect/>
          </a:stretch>
        </p:blipFill>
        <p:spPr>
          <a:xfrm>
            <a:off x="6824747" y="2288120"/>
            <a:ext cx="4605252" cy="3796795"/>
          </a:xfrm>
          <a:prstGeom prst="rect">
            <a:avLst/>
          </a:prstGeom>
        </p:spPr>
      </p:pic>
    </p:spTree>
    <p:extLst>
      <p:ext uri="{BB962C8B-B14F-4D97-AF65-F5344CB8AC3E}">
        <p14:creationId xmlns:p14="http://schemas.microsoft.com/office/powerpoint/2010/main" val="142302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C624-C2F8-4E4A-B513-6415CB2D4E41}"/>
              </a:ext>
            </a:extLst>
          </p:cNvPr>
          <p:cNvSpPr>
            <a:spLocks noGrp="1"/>
          </p:cNvSpPr>
          <p:nvPr>
            <p:ph type="title"/>
          </p:nvPr>
        </p:nvSpPr>
        <p:spPr/>
        <p:txBody>
          <a:bodyPr/>
          <a:lstStyle/>
          <a:p>
            <a:pPr algn="ctr"/>
            <a:r>
              <a:rPr lang="en-US" b="1" u="sng" dirty="0"/>
              <a:t>4 Reasons why Organizational Structures Differ</a:t>
            </a:r>
          </a:p>
        </p:txBody>
      </p:sp>
      <p:sp>
        <p:nvSpPr>
          <p:cNvPr id="3" name="Content Placeholder 2">
            <a:extLst>
              <a:ext uri="{FF2B5EF4-FFF2-40B4-BE49-F238E27FC236}">
                <a16:creationId xmlns:a16="http://schemas.microsoft.com/office/drawing/2014/main" id="{68E07D09-7326-4B48-8AD0-101621D0FAFA}"/>
              </a:ext>
            </a:extLst>
          </p:cNvPr>
          <p:cNvSpPr>
            <a:spLocks noGrp="1"/>
          </p:cNvSpPr>
          <p:nvPr>
            <p:ph sz="quarter" idx="13"/>
          </p:nvPr>
        </p:nvSpPr>
        <p:spPr/>
        <p:txBody>
          <a:bodyPr/>
          <a:lstStyle/>
          <a:p>
            <a:pPr>
              <a:buFont typeface="Wingdings" panose="05000000000000000000" pitchFamily="2" charset="2"/>
              <a:buChar char="§"/>
            </a:pPr>
            <a:r>
              <a:rPr lang="en-US" dirty="0"/>
              <a:t>Organizational structures differ because of various reasons.</a:t>
            </a:r>
          </a:p>
          <a:p>
            <a:pPr>
              <a:buFont typeface="Wingdings" panose="05000000000000000000" pitchFamily="2" charset="2"/>
              <a:buChar char="§"/>
            </a:pPr>
            <a:r>
              <a:rPr lang="en-US" dirty="0"/>
              <a:t>However, the for major reasons as to why organizational structures differ are:</a:t>
            </a:r>
          </a:p>
          <a:p>
            <a:pPr marL="1371600" indent="-457200">
              <a:buFont typeface="+mj-lt"/>
              <a:buAutoNum type="arabicParenR"/>
            </a:pPr>
            <a:r>
              <a:rPr lang="en-US" b="1" dirty="0"/>
              <a:t>Differences in organizational strategies</a:t>
            </a:r>
          </a:p>
          <a:p>
            <a:pPr marL="1371600" indent="-457200">
              <a:buFont typeface="+mj-lt"/>
              <a:buAutoNum type="arabicParenR"/>
            </a:pPr>
            <a:r>
              <a:rPr lang="en-US" b="1" dirty="0"/>
              <a:t>Differences in Organizational sizes</a:t>
            </a:r>
          </a:p>
          <a:p>
            <a:pPr marL="1371600" indent="-457200">
              <a:buFont typeface="+mj-lt"/>
              <a:buAutoNum type="arabicParenR"/>
            </a:pPr>
            <a:r>
              <a:rPr lang="en-US" b="1" dirty="0"/>
              <a:t>Differences in technology used in organizations</a:t>
            </a:r>
          </a:p>
          <a:p>
            <a:pPr marL="1371600" indent="-457200">
              <a:buFont typeface="+mj-lt"/>
              <a:buAutoNum type="arabicParenR"/>
            </a:pPr>
            <a:r>
              <a:rPr lang="en-US" b="1" dirty="0"/>
              <a:t>Differences in Environmental Conditions.</a:t>
            </a:r>
          </a:p>
        </p:txBody>
      </p:sp>
    </p:spTree>
    <p:extLst>
      <p:ext uri="{BB962C8B-B14F-4D97-AF65-F5344CB8AC3E}">
        <p14:creationId xmlns:p14="http://schemas.microsoft.com/office/powerpoint/2010/main" val="4134161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14946-6117-443D-A9BF-24A20222D58C}"/>
              </a:ext>
            </a:extLst>
          </p:cNvPr>
          <p:cNvSpPr>
            <a:spLocks noGrp="1"/>
          </p:cNvSpPr>
          <p:nvPr>
            <p:ph type="title"/>
          </p:nvPr>
        </p:nvSpPr>
        <p:spPr/>
        <p:txBody>
          <a:bodyPr/>
          <a:lstStyle/>
          <a:p>
            <a:pPr algn="ctr"/>
            <a:r>
              <a:rPr lang="en-US" dirty="0"/>
              <a:t>1. </a:t>
            </a:r>
            <a:r>
              <a:rPr lang="en-US" u="sng" dirty="0"/>
              <a:t>Strategy</a:t>
            </a:r>
          </a:p>
        </p:txBody>
      </p:sp>
      <p:sp>
        <p:nvSpPr>
          <p:cNvPr id="3" name="Content Placeholder 2">
            <a:extLst>
              <a:ext uri="{FF2B5EF4-FFF2-40B4-BE49-F238E27FC236}">
                <a16:creationId xmlns:a16="http://schemas.microsoft.com/office/drawing/2014/main" id="{1BA2846A-69A3-4D74-A010-DDC6AC0E4DB0}"/>
              </a:ext>
            </a:extLst>
          </p:cNvPr>
          <p:cNvSpPr>
            <a:spLocks noGrp="1"/>
          </p:cNvSpPr>
          <p:nvPr>
            <p:ph sz="quarter" idx="13"/>
          </p:nvPr>
        </p:nvSpPr>
        <p:spPr>
          <a:xfrm>
            <a:off x="913774" y="2157732"/>
            <a:ext cx="10363826" cy="3633468"/>
          </a:xfrm>
        </p:spPr>
        <p:txBody>
          <a:bodyPr/>
          <a:lstStyle/>
          <a:p>
            <a:r>
              <a:rPr lang="en-US" dirty="0"/>
              <a:t>Definition:</a:t>
            </a:r>
          </a:p>
          <a:p>
            <a:pPr>
              <a:buFont typeface="Wingdings" panose="05000000000000000000" pitchFamily="2" charset="2"/>
              <a:buChar char="§"/>
            </a:pPr>
            <a:r>
              <a:rPr lang="en-US" dirty="0"/>
              <a:t>Organization strategy is defined as the direction and scope of an organization over the long term. It ideally matches its resources to its changing environment, and in particular its markets, customers or clients so as to meet stakeholder expectations (</a:t>
            </a:r>
            <a:r>
              <a:rPr lang="fr-FR" dirty="0" err="1"/>
              <a:t>Feurer</a:t>
            </a:r>
            <a:r>
              <a:rPr lang="fr-FR" dirty="0"/>
              <a:t> &amp; </a:t>
            </a:r>
            <a:r>
              <a:rPr lang="fr-FR" dirty="0" err="1"/>
              <a:t>Chaharbaghi</a:t>
            </a:r>
            <a:r>
              <a:rPr lang="fr-FR" dirty="0"/>
              <a:t>, 1995).</a:t>
            </a:r>
          </a:p>
          <a:p>
            <a:pPr>
              <a:buFont typeface="Wingdings" panose="05000000000000000000" pitchFamily="2" charset="2"/>
              <a:buChar char="§"/>
            </a:pPr>
            <a:r>
              <a:rPr lang="en-US" dirty="0"/>
              <a:t>Strategy is the primary means of reaching the focal objective. The focal objective is whatever objective is in mind of organizational managers and stakeholders at the moment</a:t>
            </a:r>
            <a:endParaRPr lang="fr-FR" dirty="0"/>
          </a:p>
          <a:p>
            <a:endParaRPr lang="en-US" dirty="0"/>
          </a:p>
        </p:txBody>
      </p:sp>
    </p:spTree>
    <p:extLst>
      <p:ext uri="{BB962C8B-B14F-4D97-AF65-F5344CB8AC3E}">
        <p14:creationId xmlns:p14="http://schemas.microsoft.com/office/powerpoint/2010/main" val="2118969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7FB6-064B-458C-96E3-5C085793BF36}"/>
              </a:ext>
            </a:extLst>
          </p:cNvPr>
          <p:cNvSpPr>
            <a:spLocks noGrp="1"/>
          </p:cNvSpPr>
          <p:nvPr>
            <p:ph type="title"/>
          </p:nvPr>
        </p:nvSpPr>
        <p:spPr/>
        <p:txBody>
          <a:bodyPr/>
          <a:lstStyle/>
          <a:p>
            <a:pPr algn="ctr"/>
            <a:r>
              <a:rPr lang="en-US" b="1" u="sng" dirty="0"/>
              <a:t>Strategy and Organizational Structures</a:t>
            </a:r>
          </a:p>
        </p:txBody>
      </p:sp>
      <p:sp>
        <p:nvSpPr>
          <p:cNvPr id="3" name="Content Placeholder 2">
            <a:extLst>
              <a:ext uri="{FF2B5EF4-FFF2-40B4-BE49-F238E27FC236}">
                <a16:creationId xmlns:a16="http://schemas.microsoft.com/office/drawing/2014/main" id="{6CB3EB89-6815-468C-9542-0560642513FE}"/>
              </a:ext>
            </a:extLst>
          </p:cNvPr>
          <p:cNvSpPr>
            <a:spLocks noGrp="1"/>
          </p:cNvSpPr>
          <p:nvPr>
            <p:ph sz="quarter" idx="13"/>
          </p:nvPr>
        </p:nvSpPr>
        <p:spPr>
          <a:xfrm>
            <a:off x="913774" y="2157732"/>
            <a:ext cx="10363826" cy="3633468"/>
          </a:xfrm>
        </p:spPr>
        <p:txBody>
          <a:bodyPr>
            <a:normAutofit lnSpcReduction="10000"/>
          </a:bodyPr>
          <a:lstStyle/>
          <a:p>
            <a:pPr>
              <a:buFont typeface="Wingdings" panose="05000000000000000000" pitchFamily="2" charset="2"/>
              <a:buChar char="§"/>
            </a:pPr>
            <a:r>
              <a:rPr lang="en-US" dirty="0"/>
              <a:t>A business strategy defines the direction of the organization.</a:t>
            </a:r>
          </a:p>
          <a:p>
            <a:pPr>
              <a:buFont typeface="Wingdings" panose="05000000000000000000" pitchFamily="2" charset="2"/>
              <a:buChar char="§"/>
            </a:pPr>
            <a:r>
              <a:rPr lang="en-US" dirty="0"/>
              <a:t>Every organization employees a different strategy to achieve organizational goals.</a:t>
            </a:r>
          </a:p>
          <a:p>
            <a:pPr>
              <a:buFont typeface="Wingdings" panose="05000000000000000000" pitchFamily="2" charset="2"/>
              <a:buChar char="§"/>
            </a:pPr>
            <a:r>
              <a:rPr lang="en-US" dirty="0"/>
              <a:t>Therefore, two organizations that employee different strategies cannot have the same organizational structures.</a:t>
            </a:r>
          </a:p>
          <a:p>
            <a:pPr>
              <a:buFont typeface="Wingdings" panose="05000000000000000000" pitchFamily="2" charset="2"/>
              <a:buChar char="§"/>
            </a:pPr>
            <a:r>
              <a:rPr lang="en-US" dirty="0"/>
              <a:t>For example, an organization whose strategy is directed towards increasing sales in the global market is different from the strategy of an organization whose direction is to take control of the local market.</a:t>
            </a:r>
          </a:p>
          <a:p>
            <a:pPr>
              <a:buFont typeface="Wingdings" panose="05000000000000000000" pitchFamily="2" charset="2"/>
              <a:buChar char="§"/>
            </a:pPr>
            <a:r>
              <a:rPr lang="en-US" dirty="0"/>
              <a:t>Thus, different organizations means different organizational strategies and this consequently means difference in organizational structures between the organizations.</a:t>
            </a:r>
          </a:p>
          <a:p>
            <a:endParaRPr lang="en-US" dirty="0"/>
          </a:p>
        </p:txBody>
      </p:sp>
    </p:spTree>
    <p:extLst>
      <p:ext uri="{BB962C8B-B14F-4D97-AF65-F5344CB8AC3E}">
        <p14:creationId xmlns:p14="http://schemas.microsoft.com/office/powerpoint/2010/main" val="96337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70079-3F41-475D-8066-DA94BA7D8901}"/>
              </a:ext>
            </a:extLst>
          </p:cNvPr>
          <p:cNvSpPr>
            <a:spLocks noGrp="1"/>
          </p:cNvSpPr>
          <p:nvPr>
            <p:ph type="title"/>
          </p:nvPr>
        </p:nvSpPr>
        <p:spPr/>
        <p:txBody>
          <a:bodyPr/>
          <a:lstStyle/>
          <a:p>
            <a:pPr algn="ctr"/>
            <a:r>
              <a:rPr lang="en-US" b="1" dirty="0"/>
              <a:t>2. </a:t>
            </a:r>
            <a:r>
              <a:rPr lang="en-US" b="1" u="sng" dirty="0"/>
              <a:t>Differences in Organizational Sizes</a:t>
            </a:r>
          </a:p>
        </p:txBody>
      </p:sp>
      <p:sp>
        <p:nvSpPr>
          <p:cNvPr id="3" name="Content Placeholder 2">
            <a:extLst>
              <a:ext uri="{FF2B5EF4-FFF2-40B4-BE49-F238E27FC236}">
                <a16:creationId xmlns:a16="http://schemas.microsoft.com/office/drawing/2014/main" id="{B82AEC0F-8AC7-4745-BDE7-251AC742F87B}"/>
              </a:ext>
            </a:extLst>
          </p:cNvPr>
          <p:cNvSpPr>
            <a:spLocks noGrp="1"/>
          </p:cNvSpPr>
          <p:nvPr>
            <p:ph sz="quarter" idx="13"/>
          </p:nvPr>
        </p:nvSpPr>
        <p:spPr>
          <a:xfrm>
            <a:off x="913774" y="2157732"/>
            <a:ext cx="10363826" cy="3633468"/>
          </a:xfrm>
        </p:spPr>
        <p:txBody>
          <a:bodyPr/>
          <a:lstStyle/>
          <a:p>
            <a:pPr>
              <a:buFont typeface="Wingdings" panose="05000000000000000000" pitchFamily="2" charset="2"/>
              <a:buChar char="§"/>
            </a:pPr>
            <a:r>
              <a:rPr lang="en-US" dirty="0"/>
              <a:t>Bigger organizations have hierarchical organizational structures that show a chain of command to ensure that each group of employees have somewhere to report to.</a:t>
            </a:r>
          </a:p>
          <a:p>
            <a:pPr>
              <a:buFont typeface="Wingdings" panose="05000000000000000000" pitchFamily="2" charset="2"/>
              <a:buChar char="§"/>
            </a:pPr>
            <a:r>
              <a:rPr lang="en-US" dirty="0"/>
              <a:t>Smaller organizations might only need close coordination of the employees without necessarily creating hierarchical chains of command.</a:t>
            </a:r>
          </a:p>
          <a:p>
            <a:pPr>
              <a:buFont typeface="Wingdings" panose="05000000000000000000" pitchFamily="2" charset="2"/>
              <a:buChar char="§"/>
            </a:pPr>
            <a:r>
              <a:rPr lang="en-US" dirty="0"/>
              <a:t>Therefore, the size of the organization determines which organization structure fits and this creates a variation in structures of big organizations and those of smaller organizations.</a:t>
            </a:r>
          </a:p>
        </p:txBody>
      </p:sp>
    </p:spTree>
    <p:extLst>
      <p:ext uri="{BB962C8B-B14F-4D97-AF65-F5344CB8AC3E}">
        <p14:creationId xmlns:p14="http://schemas.microsoft.com/office/powerpoint/2010/main" val="93377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966E3-945B-40F6-A5A4-743891FA4BF4}"/>
              </a:ext>
            </a:extLst>
          </p:cNvPr>
          <p:cNvSpPr>
            <a:spLocks noGrp="1"/>
          </p:cNvSpPr>
          <p:nvPr>
            <p:ph type="title"/>
          </p:nvPr>
        </p:nvSpPr>
        <p:spPr>
          <a:xfrm>
            <a:off x="657224" y="499533"/>
            <a:ext cx="10772775" cy="1229514"/>
          </a:xfrm>
        </p:spPr>
        <p:txBody>
          <a:bodyPr/>
          <a:lstStyle/>
          <a:p>
            <a:pPr algn="ctr"/>
            <a:r>
              <a:rPr lang="en-US" b="1" dirty="0"/>
              <a:t>3. </a:t>
            </a:r>
            <a:r>
              <a:rPr lang="en-US" b="1" u="sng" dirty="0"/>
              <a:t>Differences in Technology Use</a:t>
            </a:r>
          </a:p>
        </p:txBody>
      </p:sp>
      <p:sp>
        <p:nvSpPr>
          <p:cNvPr id="3" name="Content Placeholder 2">
            <a:extLst>
              <a:ext uri="{FF2B5EF4-FFF2-40B4-BE49-F238E27FC236}">
                <a16:creationId xmlns:a16="http://schemas.microsoft.com/office/drawing/2014/main" id="{1DC2F408-2162-4C64-8C82-7D91F672DEBF}"/>
              </a:ext>
            </a:extLst>
          </p:cNvPr>
          <p:cNvSpPr>
            <a:spLocks noGrp="1"/>
          </p:cNvSpPr>
          <p:nvPr>
            <p:ph sz="quarter" idx="13"/>
          </p:nvPr>
        </p:nvSpPr>
        <p:spPr>
          <a:xfrm>
            <a:off x="913774" y="2011680"/>
            <a:ext cx="10363826" cy="4139738"/>
          </a:xfrm>
        </p:spPr>
        <p:txBody>
          <a:bodyPr>
            <a:normAutofit/>
          </a:bodyPr>
          <a:lstStyle/>
          <a:p>
            <a:pPr>
              <a:buFont typeface="Wingdings" panose="05000000000000000000" pitchFamily="2" charset="2"/>
              <a:buChar char="§"/>
            </a:pPr>
            <a:r>
              <a:rPr lang="en-US" dirty="0"/>
              <a:t>Organizational structures differ from one organization to another because of the differences in the use of technology among those organizations.</a:t>
            </a:r>
          </a:p>
          <a:p>
            <a:pPr>
              <a:buFont typeface="Wingdings" panose="05000000000000000000" pitchFamily="2" charset="2"/>
              <a:buChar char="§"/>
            </a:pPr>
            <a:r>
              <a:rPr lang="en-US" dirty="0"/>
              <a:t>Organizations that have fully incorporated use of technology in there operations for example automation of manufacturing, eliminate the need for extra managerial departments in the organization and replace them with technical departments.</a:t>
            </a:r>
          </a:p>
          <a:p>
            <a:pPr>
              <a:buFont typeface="Wingdings" panose="05000000000000000000" pitchFamily="2" charset="2"/>
              <a:buChar char="§"/>
            </a:pPr>
            <a:r>
              <a:rPr lang="en-US" dirty="0"/>
              <a:t>Such organizations communicate easily through gadgets such computers and scroll boards. </a:t>
            </a:r>
          </a:p>
          <a:p>
            <a:pPr>
              <a:buFont typeface="Wingdings" panose="05000000000000000000" pitchFamily="2" charset="2"/>
              <a:buChar char="§"/>
            </a:pPr>
            <a:r>
              <a:rPr lang="en-US" dirty="0"/>
              <a:t>There operations are different from those that partially use modern technology. </a:t>
            </a:r>
          </a:p>
          <a:p>
            <a:pPr>
              <a:buFont typeface="Wingdings" panose="05000000000000000000" pitchFamily="2" charset="2"/>
              <a:buChar char="§"/>
            </a:pPr>
            <a:r>
              <a:rPr lang="en-US" dirty="0"/>
              <a:t>This creates a difference in the manner in which activities in these organizations are performed and thus, a difference in organizational structures.</a:t>
            </a:r>
          </a:p>
        </p:txBody>
      </p:sp>
    </p:spTree>
    <p:extLst>
      <p:ext uri="{BB962C8B-B14F-4D97-AF65-F5344CB8AC3E}">
        <p14:creationId xmlns:p14="http://schemas.microsoft.com/office/powerpoint/2010/main" val="238243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2374-6963-4F5F-A11F-642BF9546476}"/>
              </a:ext>
            </a:extLst>
          </p:cNvPr>
          <p:cNvSpPr>
            <a:spLocks noGrp="1"/>
          </p:cNvSpPr>
          <p:nvPr>
            <p:ph type="title"/>
          </p:nvPr>
        </p:nvSpPr>
        <p:spPr>
          <a:xfrm>
            <a:off x="657224" y="499533"/>
            <a:ext cx="10772775" cy="1462271"/>
          </a:xfrm>
        </p:spPr>
        <p:txBody>
          <a:bodyPr/>
          <a:lstStyle/>
          <a:p>
            <a:pPr algn="ctr"/>
            <a:r>
              <a:rPr lang="en-US" b="1" dirty="0"/>
              <a:t>4. </a:t>
            </a:r>
            <a:r>
              <a:rPr lang="en-US" b="1" u="sng" dirty="0"/>
              <a:t>Differences in Environments</a:t>
            </a:r>
          </a:p>
        </p:txBody>
      </p:sp>
      <p:sp>
        <p:nvSpPr>
          <p:cNvPr id="3" name="Content Placeholder 2">
            <a:extLst>
              <a:ext uri="{FF2B5EF4-FFF2-40B4-BE49-F238E27FC236}">
                <a16:creationId xmlns:a16="http://schemas.microsoft.com/office/drawing/2014/main" id="{B2E0CDFD-353F-48D9-9722-322378BC86ED}"/>
              </a:ext>
            </a:extLst>
          </p:cNvPr>
          <p:cNvSpPr>
            <a:spLocks noGrp="1"/>
          </p:cNvSpPr>
          <p:nvPr>
            <p:ph sz="quarter" idx="13"/>
          </p:nvPr>
        </p:nvSpPr>
        <p:spPr>
          <a:xfrm>
            <a:off x="913774" y="2128058"/>
            <a:ext cx="10363826" cy="3663141"/>
          </a:xfrm>
        </p:spPr>
        <p:txBody>
          <a:bodyPr/>
          <a:lstStyle/>
          <a:p>
            <a:pPr>
              <a:buFont typeface="Wingdings" panose="05000000000000000000" pitchFamily="2" charset="2"/>
              <a:buChar char="§"/>
            </a:pPr>
            <a:r>
              <a:rPr lang="en-US" dirty="0"/>
              <a:t>Organizational structures differ in different regions and cultures.</a:t>
            </a:r>
          </a:p>
          <a:p>
            <a:pPr>
              <a:buFont typeface="Wingdings" panose="05000000000000000000" pitchFamily="2" charset="2"/>
              <a:buChar char="§"/>
            </a:pPr>
            <a:r>
              <a:rPr lang="en-US" dirty="0"/>
              <a:t>For example, structures of organizations operating within Islamic cultures will greatly differ from the structures of those organizations operating from Christianity cultures.</a:t>
            </a:r>
          </a:p>
          <a:p>
            <a:pPr>
              <a:buFont typeface="Wingdings" panose="05000000000000000000" pitchFamily="2" charset="2"/>
              <a:buChar char="§"/>
            </a:pPr>
            <a:r>
              <a:rPr lang="en-US" dirty="0"/>
              <a:t>In such situations, there is a difference in values and practices.</a:t>
            </a:r>
          </a:p>
          <a:p>
            <a:pPr>
              <a:buFont typeface="Wingdings" panose="05000000000000000000" pitchFamily="2" charset="2"/>
              <a:buChar char="§"/>
            </a:pPr>
            <a:r>
              <a:rPr lang="en-US" dirty="0"/>
              <a:t>There might also be a difference in political as well as economic stability ion regions where two or more organizations are operating and this creates a difference in their strategies of achieving stakeholder expectations and organizational goals.</a:t>
            </a:r>
          </a:p>
        </p:txBody>
      </p:sp>
    </p:spTree>
    <p:extLst>
      <p:ext uri="{BB962C8B-B14F-4D97-AF65-F5344CB8AC3E}">
        <p14:creationId xmlns:p14="http://schemas.microsoft.com/office/powerpoint/2010/main" val="1457258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9BD22-3A4E-4700-921E-8CDE699CF162}"/>
              </a:ext>
            </a:extLst>
          </p:cNvPr>
          <p:cNvSpPr>
            <a:spLocks noGrp="1"/>
          </p:cNvSpPr>
          <p:nvPr>
            <p:ph type="title"/>
          </p:nvPr>
        </p:nvSpPr>
        <p:spPr/>
        <p:txBody>
          <a:bodyPr/>
          <a:lstStyle/>
          <a:p>
            <a:pPr algn="ctr"/>
            <a:r>
              <a:rPr lang="en-US" b="1" u="sng" dirty="0"/>
              <a:t>Conclusion</a:t>
            </a:r>
          </a:p>
        </p:txBody>
      </p:sp>
      <p:sp>
        <p:nvSpPr>
          <p:cNvPr id="3" name="Content Placeholder 2">
            <a:extLst>
              <a:ext uri="{FF2B5EF4-FFF2-40B4-BE49-F238E27FC236}">
                <a16:creationId xmlns:a16="http://schemas.microsoft.com/office/drawing/2014/main" id="{98CB8811-5512-44C2-BEBB-085246D84B0C}"/>
              </a:ext>
            </a:extLst>
          </p:cNvPr>
          <p:cNvSpPr>
            <a:spLocks noGrp="1"/>
          </p:cNvSpPr>
          <p:nvPr>
            <p:ph sz="quarter" idx="13"/>
          </p:nvPr>
        </p:nvSpPr>
        <p:spPr>
          <a:xfrm>
            <a:off x="913774" y="1995056"/>
            <a:ext cx="10363826" cy="3796144"/>
          </a:xfrm>
        </p:spPr>
        <p:txBody>
          <a:bodyPr/>
          <a:lstStyle/>
          <a:p>
            <a:pPr>
              <a:buFont typeface="Wingdings" panose="05000000000000000000" pitchFamily="2" charset="2"/>
              <a:buChar char="§"/>
            </a:pPr>
            <a:r>
              <a:rPr lang="en-US" dirty="0"/>
              <a:t>In conclusion, Organizations apply different approaches depending on their sizes and this explains the difference that exists in organizational structures among organizations.</a:t>
            </a:r>
          </a:p>
          <a:p>
            <a:pPr>
              <a:buFont typeface="Wingdings" panose="05000000000000000000" pitchFamily="2" charset="2"/>
              <a:buChar char="§"/>
            </a:pPr>
            <a:r>
              <a:rPr lang="en-US" dirty="0"/>
              <a:t>Environmental differences is also very crucial in creating the existing difference in organizational structures.</a:t>
            </a:r>
          </a:p>
          <a:p>
            <a:pPr>
              <a:buFont typeface="Wingdings" panose="05000000000000000000" pitchFamily="2" charset="2"/>
              <a:buChar char="§"/>
            </a:pPr>
            <a:r>
              <a:rPr lang="en-US" dirty="0"/>
              <a:t>Therefore, it is very difficult for a small organization to emulate the structure of a bigger organization because of the financial constrains and the differences in strategic directions between the two organizations.</a:t>
            </a:r>
          </a:p>
        </p:txBody>
      </p:sp>
    </p:spTree>
    <p:extLst>
      <p:ext uri="{BB962C8B-B14F-4D97-AF65-F5344CB8AC3E}">
        <p14:creationId xmlns:p14="http://schemas.microsoft.com/office/powerpoint/2010/main" val="2197605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AD78-37E8-462A-9A2A-57E7DFFCA42B}"/>
              </a:ext>
            </a:extLst>
          </p:cNvPr>
          <p:cNvSpPr>
            <a:spLocks noGrp="1"/>
          </p:cNvSpPr>
          <p:nvPr>
            <p:ph type="title"/>
          </p:nvPr>
        </p:nvSpPr>
        <p:spPr/>
        <p:txBody>
          <a:bodyPr/>
          <a:lstStyle/>
          <a:p>
            <a:pPr algn="ctr"/>
            <a:r>
              <a:rPr lang="en-US" b="1" u="sng" dirty="0"/>
              <a:t>References</a:t>
            </a:r>
          </a:p>
        </p:txBody>
      </p:sp>
      <p:sp>
        <p:nvSpPr>
          <p:cNvPr id="3" name="Content Placeholder 2">
            <a:extLst>
              <a:ext uri="{FF2B5EF4-FFF2-40B4-BE49-F238E27FC236}">
                <a16:creationId xmlns:a16="http://schemas.microsoft.com/office/drawing/2014/main" id="{E611CA0D-7F75-4095-9D0F-923F74F5B7AA}"/>
              </a:ext>
            </a:extLst>
          </p:cNvPr>
          <p:cNvSpPr>
            <a:spLocks noGrp="1"/>
          </p:cNvSpPr>
          <p:nvPr>
            <p:ph sz="quarter" idx="13"/>
          </p:nvPr>
        </p:nvSpPr>
        <p:spPr>
          <a:xfrm>
            <a:off x="913774" y="1945178"/>
            <a:ext cx="10363826" cy="3846021"/>
          </a:xfrm>
        </p:spPr>
        <p:txBody>
          <a:bodyPr/>
          <a:lstStyle/>
          <a:p>
            <a:pPr>
              <a:buFont typeface="Wingdings" panose="05000000000000000000" pitchFamily="2" charset="2"/>
              <a:buChar char="v"/>
            </a:pPr>
            <a:r>
              <a:rPr lang="en-US" dirty="0" err="1"/>
              <a:t>Feurer</a:t>
            </a:r>
            <a:r>
              <a:rPr lang="en-US" dirty="0"/>
              <a:t>, R., &amp; </a:t>
            </a:r>
            <a:r>
              <a:rPr lang="en-US" dirty="0" err="1"/>
              <a:t>Chaharbaghi</a:t>
            </a:r>
            <a:r>
              <a:rPr lang="en-US" dirty="0"/>
              <a:t>, K. (1995). Strategy development: Past, present and future. Management Decision, 33(6), 11. Retrieved from </a:t>
            </a:r>
            <a:r>
              <a:rPr lang="en-US" dirty="0">
                <a:hlinkClick r:id="rId2"/>
              </a:rPr>
              <a:t>https://search-proquest-com.libraryresources.columbiasouthern.edu/docview/212111783?accountid=33337</a:t>
            </a:r>
            <a:endParaRPr lang="en-US" dirty="0"/>
          </a:p>
          <a:p>
            <a:pPr>
              <a:buFont typeface="Wingdings" panose="05000000000000000000" pitchFamily="2" charset="2"/>
              <a:buChar char="v"/>
            </a:pPr>
            <a:r>
              <a:rPr lang="en-US" dirty="0"/>
              <a:t>Devaney, E. (2018). 7 Types of Organizational Structure &amp; Whom They're Suited For [Diagrams]. Accessed on 9</a:t>
            </a:r>
            <a:r>
              <a:rPr lang="en-US" baseline="30000" dirty="0"/>
              <a:t>th</a:t>
            </a:r>
            <a:r>
              <a:rPr lang="en-US" dirty="0"/>
              <a:t> April 2019 from </a:t>
            </a:r>
            <a:r>
              <a:rPr lang="en-US" dirty="0">
                <a:hlinkClick r:id="rId3"/>
              </a:rPr>
              <a:t>https://blog.hubspot.com/marketing/team-structure-diagrams</a:t>
            </a:r>
            <a:endParaRPr lang="en-US" dirty="0"/>
          </a:p>
          <a:p>
            <a:pPr marL="0" indent="0">
              <a:buNone/>
            </a:pPr>
            <a:endParaRPr lang="en-US" dirty="0"/>
          </a:p>
        </p:txBody>
      </p:sp>
    </p:spTree>
    <p:extLst>
      <p:ext uri="{BB962C8B-B14F-4D97-AF65-F5344CB8AC3E}">
        <p14:creationId xmlns:p14="http://schemas.microsoft.com/office/powerpoint/2010/main" val="1281128905"/>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116</TotalTime>
  <Words>1095</Words>
  <Application>Microsoft Office PowerPoint</Application>
  <PresentationFormat>Widescreen</PresentationFormat>
  <Paragraphs>59</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Metropolitan</vt:lpstr>
      <vt:lpstr>REASONS WHY ORGANIZATIONAL STRUCTURES DIFFER</vt:lpstr>
      <vt:lpstr>Definition of Organizational Structures</vt:lpstr>
      <vt:lpstr>Diagrammatical presentation of Organizational Structure</vt:lpstr>
      <vt:lpstr>4 Reasons why Organizational Structures Differ</vt:lpstr>
      <vt:lpstr>1. Strategy</vt:lpstr>
      <vt:lpstr>Strategy and Organizational Structures</vt:lpstr>
      <vt:lpstr>2. Differences in Organizational Sizes</vt:lpstr>
      <vt:lpstr>3. Differences in Technology Use</vt:lpstr>
      <vt:lpstr>4. Differences in Environments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REASONS WHY ORGANIZATIONAL STRUCTURES DIFFER</dc:title>
  <dc:creator>Antony Ouma</dc:creator>
  <cp:lastModifiedBy>Antony Ouma</cp:lastModifiedBy>
  <cp:revision>26</cp:revision>
  <dcterms:created xsi:type="dcterms:W3CDTF">2019-04-09T18:44:32Z</dcterms:created>
  <dcterms:modified xsi:type="dcterms:W3CDTF">2019-04-09T20:41:26Z</dcterms:modified>
</cp:coreProperties>
</file>